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2" r:id="rId15"/>
    <p:sldId id="273" r:id="rId16"/>
    <p:sldId id="277" r:id="rId17"/>
    <p:sldId id="278" r:id="rId18"/>
    <p:sldId id="279" r:id="rId19"/>
    <p:sldId id="271" r:id="rId20"/>
    <p:sldId id="274" r:id="rId21"/>
    <p:sldId id="275" r:id="rId22"/>
    <p:sldId id="276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Klima" panose="020B0604020202020204" charset="0"/>
      <p:regular r:id="rId28"/>
    </p:embeddedFont>
    <p:embeddedFont>
      <p:font typeface="Klima Italics" panose="020B0604020202020204" charset="0"/>
      <p:regular r:id="rId29"/>
    </p:embeddedFont>
    <p:embeddedFont>
      <p:font typeface="Open Sans Light Bold" panose="020B0604020202020204" charset="0"/>
      <p:regular r:id="rId30"/>
    </p:embeddedFont>
    <p:embeddedFont>
      <p:font typeface="Radley Italics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3.sv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7.svg"/><Relationship Id="rId10" Type="http://schemas.openxmlformats.org/officeDocument/2006/relationships/image" Target="../media/image25.sv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4.svg"/><Relationship Id="rId10" Type="http://schemas.openxmlformats.org/officeDocument/2006/relationships/image" Target="../media/image55.png"/><Relationship Id="rId4" Type="http://schemas.openxmlformats.org/officeDocument/2006/relationships/image" Target="../media/image13.png"/><Relationship Id="rId9" Type="http://schemas.openxmlformats.org/officeDocument/2006/relationships/image" Target="../media/image5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ehSoja 🌱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300" spc="9">
                  <a:solidFill>
                    <a:srgbClr val="FFFFFF"/>
                  </a:solidFill>
                  <a:latin typeface="Klima Italics"/>
                </a:rPr>
                <a:t>Equipe Softteliê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1 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1 🎁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855" b="3855"/>
          <a:stretch>
            <a:fillRect/>
          </a:stretch>
        </p:blipFill>
        <p:spPr>
          <a:xfrm>
            <a:off x="1028700" y="3488396"/>
            <a:ext cx="5131131" cy="45594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2128169" y="3297896"/>
            <a:ext cx="5131131" cy="49404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930668">
            <a:off x="6478252" y="3201438"/>
            <a:ext cx="5331496" cy="5133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653452" y="8711221"/>
            <a:ext cx="981095" cy="10941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8118" y="4698765"/>
            <a:ext cx="3652295" cy="202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45625D"/>
                </a:solidFill>
                <a:latin typeface="Klima"/>
              </a:rPr>
              <a:t>Treinamento do modelo para reconhecimento das plantas de soja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11419" y="4663205"/>
            <a:ext cx="3865162" cy="215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45625D"/>
                </a:solidFill>
                <a:latin typeface="Klima"/>
              </a:rPr>
              <a:t>Treinamento do modelo para reconhecimento de vagens em plantas de soja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61153" y="5291855"/>
            <a:ext cx="3865162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45625D"/>
                </a:solidFill>
                <a:latin typeface="Klima"/>
              </a:rPr>
              <a:t>Destacar as plantas e vagens reconhecidas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2 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580010" y="3297896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203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Criação da interface no </a:t>
              </a:r>
              <a:r>
                <a:rPr lang="en-US" sz="2000">
                  <a:solidFill>
                    <a:srgbClr val="45625D"/>
                  </a:solidFill>
                  <a:latin typeface="Klima Italics"/>
                </a:rPr>
                <a:t>app </a:t>
              </a:r>
              <a:r>
                <a:rPr lang="en-US" sz="2000">
                  <a:solidFill>
                    <a:srgbClr val="45625D"/>
                  </a:solidFill>
                  <a:latin typeface="Klima"/>
                </a:rPr>
                <a:t>que suportará a submissão das imagens para análise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289949" y="3297896"/>
            <a:ext cx="5131131" cy="4940417"/>
            <a:chOff x="0" y="0"/>
            <a:chExt cx="6841508" cy="658722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43980" y="2474188"/>
              <a:ext cx="3953549" cy="152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Destacar objetos reconhecidos nas imagens enviadas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29339" y="8164142"/>
            <a:ext cx="1257466" cy="1094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2 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3🎁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468372" y="3321361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1507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dirty="0" err="1">
                  <a:solidFill>
                    <a:srgbClr val="45625D"/>
                  </a:solidFill>
                  <a:latin typeface="Klima"/>
                </a:rPr>
                <a:t>Melhorias</a:t>
              </a:r>
              <a:r>
                <a:rPr lang="en-US" sz="2000" dirty="0">
                  <a:solidFill>
                    <a:srgbClr val="45625D"/>
                  </a:solidFill>
                  <a:latin typeface="Klima"/>
                </a:rPr>
                <a:t> no </a:t>
              </a:r>
              <a:r>
                <a:rPr lang="en-US" sz="2000" dirty="0" err="1">
                  <a:solidFill>
                    <a:srgbClr val="45625D"/>
                  </a:solidFill>
                  <a:latin typeface="Klima"/>
                </a:rPr>
                <a:t>reconhecimento</a:t>
              </a:r>
              <a:r>
                <a:rPr lang="en-US" sz="2000" dirty="0">
                  <a:solidFill>
                    <a:srgbClr val="45625D"/>
                  </a:solidFill>
                  <a:latin typeface="Klima"/>
                </a:rPr>
                <a:t> e </a:t>
              </a:r>
              <a:r>
                <a:rPr lang="en-US" sz="2000" dirty="0" err="1">
                  <a:solidFill>
                    <a:srgbClr val="45625D"/>
                  </a:solidFill>
                  <a:latin typeface="Klima"/>
                </a:rPr>
                <a:t>segmentação</a:t>
              </a:r>
              <a:r>
                <a:rPr lang="en-US" sz="2000" dirty="0">
                  <a:solidFill>
                    <a:srgbClr val="45625D"/>
                  </a:solidFill>
                  <a:latin typeface="Klima"/>
                </a:rPr>
                <a:t> das vagens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178311" y="3321361"/>
            <a:ext cx="5131131" cy="4940417"/>
            <a:chOff x="0" y="0"/>
            <a:chExt cx="6841508" cy="658722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443980" y="1966188"/>
              <a:ext cx="3953549" cy="254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Contagem de quantas vagens foram reconhecidas a partir da análise da imagem enviada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514604" y="8164142"/>
            <a:ext cx="1257466" cy="109415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3🎁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29626">
            <a:off x="-1549342" y="4447134"/>
            <a:ext cx="5448291" cy="75670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39002" y="-1313345"/>
            <a:ext cx="8205010" cy="7200900"/>
          </a:xfrm>
          <a:prstGeom prst="rect">
            <a:avLst/>
          </a:prstGeom>
        </p:spPr>
      </p:pic>
      <p:pic>
        <p:nvPicPr>
          <p:cNvPr id="5" name="ehSoja_Sprint_3">
            <a:hlinkClick r:id="" action="ppaction://media"/>
            <a:extLst>
              <a:ext uri="{FF2B5EF4-FFF2-40B4-BE49-F238E27FC236}">
                <a16:creationId xmlns:a16="http://schemas.microsoft.com/office/drawing/2014/main" id="{49CFB524-7AA1-C69F-BF3E-308811CA4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9425" y="0"/>
            <a:ext cx="46291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9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89F687-B811-15F5-076C-DCEBBB193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419100"/>
            <a:ext cx="11125200" cy="1112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529626">
            <a:off x="-1283665" y="5621549"/>
            <a:ext cx="4683936" cy="65054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AE26AD-B920-0AAB-BCB1-A982F867B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06" y="-419100"/>
            <a:ext cx="11125200" cy="1112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11400" y="-1313345"/>
            <a:ext cx="7232612" cy="6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76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16F0C-1B06-1178-AA1D-06B32C9F1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266700"/>
            <a:ext cx="10896600" cy="10896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529626">
            <a:off x="-1283665" y="5621549"/>
            <a:ext cx="4683936" cy="6505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563E9-15A1-FD58-9DB5-E862D3661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106" y="-288758"/>
            <a:ext cx="10896600" cy="1089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11400" y="-1313345"/>
            <a:ext cx="7232612" cy="6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9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978558" y="1843126"/>
            <a:ext cx="10330884" cy="2506137"/>
            <a:chOff x="0" y="0"/>
            <a:chExt cx="13774512" cy="3341515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Burndown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37018" y="2830341"/>
              <a:ext cx="8300476" cy="511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16420E2-EFB5-3F8E-88DD-8E272AD965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64" y="3008335"/>
            <a:ext cx="11813472" cy="6189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A equipe👧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Sprint 4🎁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578434" y="2934683"/>
            <a:ext cx="5131131" cy="4940417"/>
            <a:chOff x="0" y="0"/>
            <a:chExt cx="6841508" cy="658722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41508" cy="6587222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443980" y="2220188"/>
              <a:ext cx="3953549" cy="2035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45625D"/>
                  </a:solidFill>
                  <a:latin typeface="Klima"/>
                </a:rPr>
                <a:t>Estimar a quantidade de sementes que a planta de soja, como um todo, possui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137572" y="8164142"/>
            <a:ext cx="981095" cy="10941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629339" y="8164142"/>
            <a:ext cx="1257466" cy="10941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69333" y="8164142"/>
            <a:ext cx="1209015" cy="109415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Sprint 4🎁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236379">
            <a:off x="-3872965" y="-3373718"/>
            <a:ext cx="8734131" cy="96655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81876" y="-1078439"/>
            <a:ext cx="12924248" cy="124438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00000">
            <a:off x="8391600" y="6339721"/>
            <a:ext cx="5941731" cy="816988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176571">
            <a:off x="13058402" y="5598362"/>
            <a:ext cx="7511067" cy="73198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894306" y="5435453"/>
            <a:ext cx="2499387" cy="249938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13046" y="2651582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Obrigado!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04986" y="4644878"/>
            <a:ext cx="90780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45625D"/>
                </a:solidFill>
                <a:latin typeface="Klima"/>
              </a:rPr>
              <a:t>A equipe Softteliê agradece a sua atenção!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58692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3" y="3465207"/>
            <a:ext cx="5131131" cy="58692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92698" y="4425488"/>
            <a:ext cx="3019855" cy="30198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63333" y="4425488"/>
            <a:ext cx="3019855" cy="301985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7687" y="7445343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Bárbara Port    (SM)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1E349E4-274A-A9F7-5837-720A70D4A754}"/>
              </a:ext>
            </a:extLst>
          </p:cNvPr>
          <p:cNvSpPr txBox="1"/>
          <p:nvPr/>
        </p:nvSpPr>
        <p:spPr>
          <a:xfrm>
            <a:off x="10148321" y="7445739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Rafael Furtado (PO)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3297896"/>
            <a:ext cx="5131131" cy="59814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2128168" y="3297895"/>
            <a:ext cx="5131131" cy="61770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6055490" y="3624199"/>
            <a:ext cx="6177019" cy="513333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084338" y="4258177"/>
            <a:ext cx="3019855" cy="30198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634072" y="4258177"/>
            <a:ext cx="3019855" cy="30198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183807" y="4258177"/>
            <a:ext cx="3019855" cy="3019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CB352-346D-F860-83B9-3E3F7BB65905}"/>
              </a:ext>
            </a:extLst>
          </p:cNvPr>
          <p:cNvSpPr txBox="1"/>
          <p:nvPr/>
        </p:nvSpPr>
        <p:spPr>
          <a:xfrm>
            <a:off x="1702440" y="7390021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Anna C. Mendes (Dev)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FE60D-B246-D432-C259-3BEACA190DE4}"/>
              </a:ext>
            </a:extLst>
          </p:cNvPr>
          <p:cNvSpPr txBox="1"/>
          <p:nvPr/>
        </p:nvSpPr>
        <p:spPr>
          <a:xfrm>
            <a:off x="7119061" y="7390020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Anna Yukimi  (Dev)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2316A-664D-DDD9-92C9-D7989636BF47}"/>
              </a:ext>
            </a:extLst>
          </p:cNvPr>
          <p:cNvSpPr txBox="1"/>
          <p:nvPr/>
        </p:nvSpPr>
        <p:spPr>
          <a:xfrm>
            <a:off x="12774849" y="7444234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Gabriel Azevedo (Dev)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4565">
            <a:off x="-7056339" y="4251622"/>
            <a:ext cx="12244406" cy="12925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049393">
            <a:off x="14632720" y="-3202756"/>
            <a:ext cx="6674661" cy="110574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837060" y="3465208"/>
            <a:ext cx="5131131" cy="60216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9607693" y="3465207"/>
            <a:ext cx="5131131" cy="60216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87766" y="4420556"/>
            <a:ext cx="3029721" cy="30297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671343" y="4420556"/>
            <a:ext cx="3003835" cy="30188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78558" y="1426440"/>
            <a:ext cx="103308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Radley Italics"/>
              </a:rPr>
              <a:t>Integrantes da equipe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BBDF0-D2A2-1B22-EA85-8942BFDA1771}"/>
              </a:ext>
            </a:extLst>
          </p:cNvPr>
          <p:cNvSpPr txBox="1"/>
          <p:nvPr/>
        </p:nvSpPr>
        <p:spPr>
          <a:xfrm>
            <a:off x="3377687" y="7597884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Duda Oliveira   (Dev)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7D879-D60D-EAF1-BEE7-763BB841D06C}"/>
              </a:ext>
            </a:extLst>
          </p:cNvPr>
          <p:cNvSpPr txBox="1"/>
          <p:nvPr/>
        </p:nvSpPr>
        <p:spPr>
          <a:xfrm>
            <a:off x="10215288" y="7450277"/>
            <a:ext cx="4049876" cy="1189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latin typeface="Open Sans Light Bold"/>
              </a:rPr>
              <a:t>Pedro Silva     (Dev)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6285657"/>
            <a:chOff x="0" y="0"/>
            <a:chExt cx="13774512" cy="838087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O desafio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37018" y="2801766"/>
              <a:ext cx="8300476" cy="557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45625D"/>
                  </a:solidFill>
                  <a:latin typeface="Klima"/>
                </a:rPr>
                <a:t>Foi apresentado um aplicativo, já em andamento, para estimativa de plantio e produção de soja. Nosso objetivo é aprimorar a funcionalidade de envio de dados para obtenção da estimativa de colheita de forma a diminuir o esforço do usuário.</a:t>
              </a:r>
            </a:p>
            <a:p>
              <a:pPr algn="ctr">
                <a:lnSpc>
                  <a:spcPts val="4199"/>
                </a:lnSpc>
              </a:pPr>
              <a:endParaRPr lang="en-US" sz="2799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8669"/>
          <a:stretch>
            <a:fillRect/>
          </a:stretch>
        </p:blipFill>
        <p:spPr>
          <a:xfrm>
            <a:off x="2589211" y="1071604"/>
            <a:ext cx="13109578" cy="814379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90523" y="3784713"/>
            <a:ext cx="6238911" cy="7508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230650">
            <a:off x="-2812700" y="-1627028"/>
            <a:ext cx="5625400" cy="812065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78558" y="1843126"/>
            <a:ext cx="10330884" cy="7333407"/>
            <a:chOff x="0" y="0"/>
            <a:chExt cx="13774512" cy="977787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774512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45625D"/>
                  </a:solidFill>
                  <a:latin typeface="Radley Italics"/>
                </a:rPr>
                <a:t>A solução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37018" y="2801766"/>
              <a:ext cx="8300476" cy="697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799">
                  <a:solidFill>
                    <a:srgbClr val="45625D"/>
                  </a:solidFill>
                  <a:latin typeface="Klima"/>
                </a:rPr>
                <a:t>Desenvolvemos uma extensão para o aplicativo, capaz de gerar dados importantes para o agricultor a partir de imagens. As melhorias a serem implementadas são a captura de fotos contendo plantas de soja para análise e estatística das suas características a partir da utilização de IA (inteligência artificial).</a:t>
              </a:r>
            </a:p>
            <a:p>
              <a:pPr algn="ctr">
                <a:lnSpc>
                  <a:spcPts val="4199"/>
                </a:lnSpc>
              </a:pPr>
              <a:endParaRPr lang="en-US" sz="2799">
                <a:solidFill>
                  <a:srgbClr val="45625D"/>
                </a:solidFill>
                <a:latin typeface="Klima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717396">
            <a:off x="-33396" y="7894714"/>
            <a:ext cx="5821736" cy="2406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3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9896">
            <a:off x="-1750151" y="-1926169"/>
            <a:ext cx="7624581" cy="10203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55831">
            <a:off x="372219" y="5042450"/>
            <a:ext cx="6203256" cy="79901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6979699">
            <a:off x="6025923" y="-3920077"/>
            <a:ext cx="16352915" cy="107037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523685">
            <a:off x="12553453" y="2887264"/>
            <a:ext cx="8340132" cy="943842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512726" y="3954223"/>
            <a:ext cx="11262548" cy="2378553"/>
            <a:chOff x="0" y="0"/>
            <a:chExt cx="15016731" cy="3171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114300"/>
              <a:ext cx="15016731" cy="21166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99"/>
                </a:lnSpc>
              </a:pPr>
              <a:r>
                <a:rPr lang="en-US" sz="10999" spc="-219">
                  <a:solidFill>
                    <a:srgbClr val="FFFFFF"/>
                  </a:solidFill>
                  <a:latin typeface="Radley Italics"/>
                </a:rPr>
                <a:t>Entregas📑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44329"/>
              <a:ext cx="15016731" cy="72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D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08635" y="4536937"/>
            <a:ext cx="5763058" cy="23039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496242" y="6954332"/>
            <a:ext cx="5763058" cy="23039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11496242" y="4496447"/>
            <a:ext cx="5763058" cy="23039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 flipV="1">
            <a:off x="5408635" y="6953784"/>
            <a:ext cx="5763058" cy="23039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431778">
            <a:off x="-1341973" y="4798304"/>
            <a:ext cx="7622675" cy="86621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48593">
            <a:off x="11531168" y="-2751610"/>
            <a:ext cx="7393599" cy="703064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181100"/>
            <a:ext cx="8115300" cy="106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45625D"/>
                </a:solidFill>
                <a:latin typeface="Radley Italics"/>
              </a:rPr>
              <a:t>Entregas 📑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149880" y="4955784"/>
            <a:ext cx="4614149" cy="2217840"/>
            <a:chOff x="0" y="0"/>
            <a:chExt cx="6152198" cy="295712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709855"/>
              <a:ext cx="6152198" cy="2247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Modelo base para localizar a planta de soja e as suas vagens.</a:t>
              </a:r>
            </a:p>
            <a:p>
              <a:pPr>
                <a:lnSpc>
                  <a:spcPts val="3000"/>
                </a:lnSpc>
              </a:pPr>
              <a:endParaRPr lang="en-US" sz="2400">
                <a:solidFill>
                  <a:srgbClr val="45625D"/>
                </a:solidFill>
                <a:latin typeface="Klima"/>
              </a:endParaRPr>
            </a:p>
            <a:p>
              <a:pPr>
                <a:lnSpc>
                  <a:spcPts val="3000"/>
                </a:lnSpc>
              </a:pPr>
              <a:endParaRPr lang="en-US" sz="2400">
                <a:solidFill>
                  <a:srgbClr val="45625D"/>
                </a:solidFill>
                <a:latin typeface="Klim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237488" y="5033390"/>
            <a:ext cx="4503455" cy="1448220"/>
            <a:chOff x="0" y="0"/>
            <a:chExt cx="6004607" cy="19309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709855"/>
              <a:ext cx="6004607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Integração do modelo treinado com o </a:t>
              </a:r>
              <a:r>
                <a:rPr lang="en-US" sz="2400">
                  <a:solidFill>
                    <a:srgbClr val="45625D"/>
                  </a:solidFill>
                  <a:latin typeface="Klima Italics"/>
                </a:rPr>
                <a:t>app</a:t>
              </a:r>
              <a:r>
                <a:rPr lang="en-US" sz="2400">
                  <a:solidFill>
                    <a:srgbClr val="45625D"/>
                  </a:solidFill>
                  <a:latin typeface="Klima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004607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49880" y="7260286"/>
            <a:ext cx="4614149" cy="1448220"/>
            <a:chOff x="0" y="0"/>
            <a:chExt cx="6152198" cy="193096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709855"/>
              <a:ext cx="615219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Contagem de vagens, além de melhorias no modelo treinado.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15219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079636" y="7282470"/>
            <a:ext cx="4772001" cy="1524420"/>
            <a:chOff x="0" y="0"/>
            <a:chExt cx="6362668" cy="203256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811455"/>
              <a:ext cx="6362668" cy="1221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45625D"/>
                  </a:solidFill>
                  <a:latin typeface="Klima"/>
                </a:rPr>
                <a:t>Estimativa de quantas sementes de soja há nas imagens enviadas.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362668" cy="740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49"/>
                </a:lnSpc>
              </a:pPr>
              <a:r>
                <a:rPr lang="en-US" sz="3499">
                  <a:solidFill>
                    <a:srgbClr val="45625D"/>
                  </a:solidFill>
                  <a:latin typeface="Radley Italics"/>
                </a:rPr>
                <a:t>Sprint #4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326</Words>
  <Application>Microsoft Office PowerPoint</Application>
  <PresentationFormat>Custom</PresentationFormat>
  <Paragraphs>46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Klima Italics</vt:lpstr>
      <vt:lpstr>Calibri</vt:lpstr>
      <vt:lpstr>Klima</vt:lpstr>
      <vt:lpstr>Radley Italics</vt:lpstr>
      <vt:lpstr>Open Sans Light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ehSoja</dc:title>
  <cp:lastModifiedBy>BARBARA DOS SANTOS PORT</cp:lastModifiedBy>
  <cp:revision>9</cp:revision>
  <dcterms:created xsi:type="dcterms:W3CDTF">2006-08-16T00:00:00Z</dcterms:created>
  <dcterms:modified xsi:type="dcterms:W3CDTF">2022-11-06T21:34:11Z</dcterms:modified>
  <dc:identifier>DAFNj5uSrYU</dc:identifier>
</cp:coreProperties>
</file>